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73" r:id="rId3"/>
    <p:sldId id="259" r:id="rId4"/>
    <p:sldId id="277" r:id="rId5"/>
    <p:sldId id="276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58" r:id="rId20"/>
    <p:sldId id="257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77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846C4-07C1-4DE9-ACC4-27D6B7089D9A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FEADD-4034-4006-92C1-4A1925C24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7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EADD-4034-4006-92C1-4A1925C249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65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Kendall, Pg. 34</a:t>
            </a:r>
          </a:p>
          <a:p>
            <a:pPr marL="228600" indent="-228600">
              <a:buAutoNum type="arabicPeriod"/>
            </a:pPr>
            <a:r>
              <a:rPr lang="en-US" b="1" dirty="0" err="1">
                <a:latin typeface="Bell MT" panose="02020503060305020303" pitchFamily="18" charset="0"/>
              </a:rPr>
              <a:t>Eitzen</a:t>
            </a:r>
            <a:r>
              <a:rPr lang="en-US" b="1" dirty="0">
                <a:latin typeface="Bell MT" panose="02020503060305020303" pitchFamily="18" charset="0"/>
              </a:rPr>
              <a:t>, </a:t>
            </a:r>
            <a:r>
              <a:rPr lang="en-US" b="1" dirty="0" err="1">
                <a:latin typeface="Bell MT" panose="02020503060305020303" pitchFamily="18" charset="0"/>
              </a:rPr>
              <a:t>Bacca</a:t>
            </a:r>
            <a:r>
              <a:rPr lang="en-US" b="1" dirty="0">
                <a:latin typeface="Bell MT" panose="02020503060305020303" pitchFamily="18" charset="0"/>
              </a:rPr>
              <a:t> Zinn &amp; </a:t>
            </a:r>
            <a:r>
              <a:rPr lang="en-US" b="1" dirty="0" err="1">
                <a:latin typeface="Bell MT" panose="02020503060305020303" pitchFamily="18" charset="0"/>
              </a:rPr>
              <a:t>Eitzen</a:t>
            </a:r>
            <a:r>
              <a:rPr lang="en-US" b="1" dirty="0">
                <a:latin typeface="Bell MT" panose="02020503060305020303" pitchFamily="18" charset="0"/>
              </a:rPr>
              <a:t> Smith</a:t>
            </a:r>
          </a:p>
          <a:p>
            <a:pPr marL="228600" indent="-228600">
              <a:buAutoNum type="arabicPeriod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  <a:p>
            <a:pPr marL="228600" indent="-228600">
              <a:buAutoNum type="arabicPeriod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EADD-4034-4006-92C1-4A1925C249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26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(1) Kendall,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EADD-4034-4006-92C1-4A1925C249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12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(1)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United States, in particular, is relatively unprotected from terrorist attacks because it is a mobile, open society with porous borders that are difficult to police” </a:t>
            </a:r>
            <a:r>
              <a:rPr lang="en-US" dirty="0"/>
              <a:t>(</a:t>
            </a:r>
            <a:r>
              <a:rPr lang="en-US" dirty="0" err="1"/>
              <a:t>Eitzen</a:t>
            </a:r>
            <a:r>
              <a:rPr lang="en-US" dirty="0"/>
              <a:t>, </a:t>
            </a:r>
            <a:r>
              <a:rPr lang="en-US" dirty="0" err="1"/>
              <a:t>Bacca</a:t>
            </a:r>
            <a:r>
              <a:rPr lang="en-US" dirty="0"/>
              <a:t> Zinn and </a:t>
            </a:r>
            <a:r>
              <a:rPr lang="en-US" dirty="0" err="1"/>
              <a:t>Eitzen</a:t>
            </a:r>
            <a:r>
              <a:rPr lang="en-US" dirty="0"/>
              <a:t> Smith Pg. 470)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EADD-4034-4006-92C1-4A1925C249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48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(1) According to Zhang-Kennedy, forced password expiration causes extreme annoyance and fatigue for users and has few security benefits.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EADD-4034-4006-92C1-4A1925C249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96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(1) Yan et. 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EADD-4034-4006-92C1-4A1925C249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4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yzGzB-yYKc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wired.com/27bstroke6/2009/01/professed-twitt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dse.edu/documents/toolkits-issm/ODAA_Baseline_Security_Config.pdf" TargetMode="External"/><Relationship Id="rId5" Type="http://schemas.openxmlformats.org/officeDocument/2006/relationships/hyperlink" Target="http://nvlpubs.nist.gov/nistpubs/ir/2014/NIST.IR.7991.pdf" TargetMode="External"/><Relationship Id="rId4" Type="http://schemas.openxmlformats.org/officeDocument/2006/relationships/hyperlink" Target="https://www.whitehouse.gov/issues/foreign-policy/cybersecurity/national-initiativ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hitehouse.gov/issues/foreign-policy/cybersecurity/national-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wired.com/27bstroke6/2009/01/professed-twitt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1656" y="3275228"/>
            <a:ext cx="7197726" cy="2570999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Module 1a-</a:t>
            </a:r>
            <a:b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</a:b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SOC-230 Social problems</a:t>
            </a:r>
            <a:b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</a:b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Norfolk state university </a:t>
            </a:r>
            <a:b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</a:br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 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</a:b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</a:br>
            <a:r>
              <a:rPr lang="en-US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Creating Strong Passwords: A Simple National Security Tool </a:t>
            </a:r>
            <a:br>
              <a:rPr lang="en-US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</a:b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64002" y="6458973"/>
            <a:ext cx="7643202" cy="678636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Claude Turner, Ph.D., Carlene Turner, Ph.D.,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33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941142">
            <a:off x="9379" y="628523"/>
            <a:ext cx="5033727" cy="1371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Updated Password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0"/>
            <a:ext cx="6169026" cy="59237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u="sng" dirty="0"/>
              <a:t>Updated M1 </a:t>
            </a:r>
            <a:r>
              <a:rPr lang="en-US" dirty="0"/>
              <a:t>– Change-your-password-well: If you suspect that a service has been compromised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your password.</a:t>
            </a:r>
            <a:endParaRPr lang="en-US" dirty="0"/>
          </a:p>
          <a:p>
            <a:r>
              <a:rPr lang="en-US" b="1" u="sng" dirty="0"/>
              <a:t>M1</a:t>
            </a:r>
            <a:r>
              <a:rPr lang="en-US" dirty="0"/>
              <a:t>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(change-it-often)</a:t>
            </a:r>
            <a:r>
              <a:rPr lang="en-US" dirty="0"/>
              <a:t> is not recommended (1). It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provides minimal protection </a:t>
            </a:r>
            <a:r>
              <a:rPr lang="en-US" dirty="0"/>
              <a:t>against access to an account by an attacker. Users tend to make simple modifications (e.g., password1, password2, password3). </a:t>
            </a:r>
          </a:p>
          <a:p>
            <a:r>
              <a:rPr lang="en-US" b="1" u="sng" dirty="0"/>
              <a:t>Updated M2 </a:t>
            </a:r>
            <a:r>
              <a:rPr lang="en-US" dirty="0"/>
              <a:t>– Strategically-reuse-passwords: Categorize accounts based on their importance. Use unique passwords for high-value accounts (e.g., banking).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reuse passwords for low-value accounts</a:t>
            </a:r>
            <a:r>
              <a:rPr lang="en-US" dirty="0"/>
              <a:t>.</a:t>
            </a:r>
          </a:p>
          <a:p>
            <a:r>
              <a:rPr lang="en-US" b="1" u="sng" dirty="0"/>
              <a:t>Updated M3 </a:t>
            </a:r>
            <a:r>
              <a:rPr lang="en-US" dirty="0"/>
              <a:t>– Keep-written-down-passwords hidden: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 written-down passwords or password hints in a secure place</a:t>
            </a:r>
            <a:r>
              <a:rPr lang="en-US" dirty="0"/>
              <a:t>. The practice might be against the rules for some companies. Custodians and other workers might have access to a user’s office.</a:t>
            </a:r>
          </a:p>
          <a:p>
            <a:r>
              <a:rPr lang="en-US" b="1" u="sng" dirty="0"/>
              <a:t>Updated M4 </a:t>
            </a:r>
            <a:r>
              <a:rPr lang="en-US" dirty="0"/>
              <a:t>–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Share-passwords-with-caution</a:t>
            </a:r>
            <a:r>
              <a:rPr lang="en-US" dirty="0"/>
              <a:t>: Share passwords with family, friends, or colleagues with caution. Change your password when the sharing obligation ends.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9" y="3089723"/>
            <a:ext cx="3680885" cy="2883059"/>
          </a:xfrm>
          <a:ln w="285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dirty="0"/>
              <a:t>Updated S1-S3 – Create-strong-and-memorable mnemonic-passwords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strong and easy to remember passwords using original mnemonic phrases. </a:t>
            </a:r>
          </a:p>
          <a:p>
            <a:r>
              <a:rPr lang="en-US" dirty="0"/>
              <a:t>Should be at least 8 characters long and do not contain common passwords (e.g., ‘123456’, ‘password’), predictable character substitutions (</a:t>
            </a:r>
            <a:r>
              <a:rPr lang="en-US" dirty="0" err="1"/>
              <a:t>e.g.,‘pa</a:t>
            </a:r>
            <a:r>
              <a:rPr lang="en-US" dirty="0"/>
              <a:t>$$w0rd’.), or dictionary words</a:t>
            </a:r>
          </a:p>
        </p:txBody>
      </p:sp>
    </p:spTree>
    <p:extLst>
      <p:ext uri="{BB962C8B-B14F-4D97-AF65-F5344CB8AC3E}">
        <p14:creationId xmlns:p14="http://schemas.microsoft.com/office/powerpoint/2010/main" val="97218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no foolproof methods to construct and keep passwords 100% private/safe. </a:t>
            </a:r>
            <a:br>
              <a:rPr lang="en-US" dirty="0"/>
            </a:br>
            <a:r>
              <a:rPr lang="en-US" b="1" dirty="0"/>
              <a:t>There are a variety of methods to construct the most efficient passwords.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                                                     </a:t>
            </a:r>
            <a:r>
              <a:rPr lang="en-US" sz="6600" b="1" u="sng" dirty="0"/>
              <a:t>The Problem</a:t>
            </a:r>
          </a:p>
        </p:txBody>
      </p:sp>
      <p:sp>
        <p:nvSpPr>
          <p:cNvPr id="9" name="Arrow: Up 8"/>
          <p:cNvSpPr/>
          <p:nvPr/>
        </p:nvSpPr>
        <p:spPr>
          <a:xfrm>
            <a:off x="8539089" y="4809829"/>
            <a:ext cx="590843" cy="61897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014" y="4796202"/>
            <a:ext cx="64623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2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4031" y="-105769"/>
            <a:ext cx="10131425" cy="1456267"/>
          </a:xfrm>
        </p:spPr>
        <p:txBody>
          <a:bodyPr/>
          <a:lstStyle/>
          <a:p>
            <a:r>
              <a:rPr lang="en-US" dirty="0"/>
              <a:t>An Example Password Algorithm/Scheme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8289" y="1013614"/>
            <a:ext cx="5437762" cy="5727654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Mnemonic-based passwords </a:t>
            </a:r>
            <a:r>
              <a:rPr lang="en-US" dirty="0"/>
              <a:t>are strongly recommend using (1).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For example, the first letter from each word of a memorable phrase is selected as the password. </a:t>
            </a:r>
          </a:p>
          <a:p>
            <a:r>
              <a:rPr lang="en-US" dirty="0"/>
              <a:t>Mnemonic-based passwords are as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memorable </a:t>
            </a:r>
            <a:r>
              <a:rPr lang="en-US" dirty="0"/>
              <a:t>but are as difficult to guess as randomly chosen passwords (2). </a:t>
            </a:r>
          </a:p>
          <a:p>
            <a:r>
              <a:rPr lang="en-US" dirty="0"/>
              <a:t>Users should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avoid selecting common phrases </a:t>
            </a:r>
          </a:p>
          <a:p>
            <a:r>
              <a:rPr lang="en-US" dirty="0"/>
              <a:t>Building a comprehensive mnemonic dictionary is non-trivial due to the large search space of possible phrases. </a:t>
            </a:r>
          </a:p>
          <a:p>
            <a:r>
              <a:rPr lang="en-US" dirty="0"/>
              <a:t>This has a lower success rates and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less commonly deployed by attackers </a:t>
            </a:r>
            <a:r>
              <a:rPr lang="en-US" dirty="0"/>
              <a:t>than regular dictionary attacks.</a:t>
            </a:r>
          </a:p>
          <a:p>
            <a:r>
              <a:rPr lang="en-US" dirty="0"/>
              <a:t>The following are the steps: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Select a memorable phrase (not too common)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Take the first letter of every word in the sentence, and include the punctuation; Throw in extra punctuation or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Change numbers into digits for variety. </a:t>
            </a:r>
          </a:p>
          <a:p>
            <a:r>
              <a:rPr lang="en-US" dirty="0"/>
              <a:t>Here are some examples:</a:t>
            </a:r>
          </a:p>
          <a:p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36553817"/>
              </p:ext>
            </p:extLst>
          </p:nvPr>
        </p:nvGraphicFramePr>
        <p:xfrm>
          <a:off x="6527260" y="1477108"/>
          <a:ext cx="5359940" cy="4416552"/>
        </p:xfrm>
        <a:graphic>
          <a:graphicData uri="http://schemas.openxmlformats.org/drawingml/2006/table">
            <a:tbl>
              <a:tblPr bandRow="1"/>
              <a:tblGrid>
                <a:gridCol w="2101938">
                  <a:extLst>
                    <a:ext uri="{9D8B030D-6E8A-4147-A177-3AD203B41FA5}">
                      <a16:colId xmlns:a16="http://schemas.microsoft.com/office/drawing/2014/main" val="1810987478"/>
                    </a:ext>
                  </a:extLst>
                </a:gridCol>
                <a:gridCol w="3258002">
                  <a:extLst>
                    <a:ext uri="{9D8B030D-6E8A-4147-A177-3AD203B41FA5}">
                      <a16:colId xmlns:a16="http://schemas.microsoft.com/office/drawing/2014/main" val="1812883458"/>
                    </a:ext>
                  </a:extLst>
                </a:gridCol>
              </a:tblGrid>
              <a:tr h="6671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Password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How to remember it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178257"/>
                  </a:ext>
                </a:extLst>
              </a:tr>
              <a:tr h="6671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Mrci7yo!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My rusty car is 7 years old!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497334"/>
                  </a:ext>
                </a:extLst>
              </a:tr>
              <a:tr h="13342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2emBp,1ib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 elephants make bad pets, 1 is better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071574"/>
                  </a:ext>
                </a:extLst>
              </a:tr>
              <a:tr h="6671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ItMc?Gib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Is that MY coat? Give it back.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323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453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4227" y="465635"/>
            <a:ext cx="981925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determine the strength of your password?  </a:t>
            </a:r>
          </a:p>
          <a:p>
            <a:pPr algn="ctr"/>
            <a:endParaRPr lang="en-US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rgbClr val="002060"/>
                </a:solidFill>
              </a:rPr>
              <a:t>A partial list of to determine the strength of passwords: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Memorability check: </a:t>
            </a:r>
            <a:r>
              <a:rPr lang="en-US" sz="2400" dirty="0"/>
              <a:t>Can you remember it?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Length check: </a:t>
            </a:r>
            <a:r>
              <a:rPr lang="en-US" sz="2400" dirty="0"/>
              <a:t>Is it at least eight characters long. Longer=Stronger. Windows XP allows up to 127 characters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Alphanumeric character check: </a:t>
            </a:r>
            <a:r>
              <a:rPr lang="en-US" sz="2400" dirty="0"/>
              <a:t>Does it include both letters and numbers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Upper- and lower-case letters check: </a:t>
            </a:r>
            <a:r>
              <a:rPr lang="en-US" sz="2400" dirty="0"/>
              <a:t>Does it include both upper and lowercase letters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Punctuation and non-alphanumeric character check: </a:t>
            </a:r>
            <a:r>
              <a:rPr lang="en-US" sz="2400" dirty="0"/>
              <a:t>Does it include one or more characters, such as #, $, !, @ and punctuation marks, such as the period and comma.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Dictionary Check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43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446" y="858525"/>
            <a:ext cx="10404006" cy="536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70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80474"/>
            <a:ext cx="10131425" cy="1885393"/>
          </a:xfrm>
        </p:spPr>
        <p:txBody>
          <a:bodyPr>
            <a:noAutofit/>
          </a:bodyPr>
          <a:lstStyle/>
          <a:p>
            <a:r>
              <a:rPr lang="en-US" b="1" u="sng" dirty="0"/>
              <a:t>LAB</a:t>
            </a:r>
            <a:br>
              <a:rPr lang="en-US" sz="2000" b="1" dirty="0"/>
            </a:br>
            <a:r>
              <a:rPr lang="en-US" sz="2000" dirty="0"/>
              <a:t>Complete the following lab exercise as directed by your instructor:</a:t>
            </a:r>
            <a:br>
              <a:rPr lang="en-US" sz="2000" dirty="0"/>
            </a:br>
            <a:r>
              <a:rPr lang="en-US" sz="2000" dirty="0"/>
              <a:t>	1.Create three passwords different from those given. For each password, 			provide the corresponding sentence that you would use to remember it.</a:t>
            </a: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434280"/>
              </p:ext>
            </p:extLst>
          </p:nvPr>
        </p:nvGraphicFramePr>
        <p:xfrm>
          <a:off x="439570" y="1913021"/>
          <a:ext cx="10623885" cy="4343402"/>
        </p:xfrm>
        <a:graphic>
          <a:graphicData uri="http://schemas.openxmlformats.org/drawingml/2006/table">
            <a:tbl>
              <a:tblPr/>
              <a:tblGrid>
                <a:gridCol w="4583984">
                  <a:extLst>
                    <a:ext uri="{9D8B030D-6E8A-4147-A177-3AD203B41FA5}">
                      <a16:colId xmlns:a16="http://schemas.microsoft.com/office/drawing/2014/main" val="3335791977"/>
                    </a:ext>
                  </a:extLst>
                </a:gridCol>
                <a:gridCol w="355570">
                  <a:extLst>
                    <a:ext uri="{9D8B030D-6E8A-4147-A177-3AD203B41FA5}">
                      <a16:colId xmlns:a16="http://schemas.microsoft.com/office/drawing/2014/main" val="659145991"/>
                    </a:ext>
                  </a:extLst>
                </a:gridCol>
                <a:gridCol w="468223">
                  <a:extLst>
                    <a:ext uri="{9D8B030D-6E8A-4147-A177-3AD203B41FA5}">
                      <a16:colId xmlns:a16="http://schemas.microsoft.com/office/drawing/2014/main" val="112254459"/>
                    </a:ext>
                  </a:extLst>
                </a:gridCol>
                <a:gridCol w="3130732">
                  <a:extLst>
                    <a:ext uri="{9D8B030D-6E8A-4147-A177-3AD203B41FA5}">
                      <a16:colId xmlns:a16="http://schemas.microsoft.com/office/drawing/2014/main" val="1472776357"/>
                    </a:ext>
                  </a:extLst>
                </a:gridCol>
                <a:gridCol w="355570">
                  <a:extLst>
                    <a:ext uri="{9D8B030D-6E8A-4147-A177-3AD203B41FA5}">
                      <a16:colId xmlns:a16="http://schemas.microsoft.com/office/drawing/2014/main" val="3710488449"/>
                    </a:ext>
                  </a:extLst>
                </a:gridCol>
                <a:gridCol w="1729806">
                  <a:extLst>
                    <a:ext uri="{9D8B030D-6E8A-4147-A177-3AD203B41FA5}">
                      <a16:colId xmlns:a16="http://schemas.microsoft.com/office/drawing/2014/main" val="2930494675"/>
                    </a:ext>
                  </a:extLst>
                </a:gridCol>
              </a:tblGrid>
              <a:tr h="309051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Security checklist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940247"/>
                  </a:ext>
                </a:extLst>
              </a:tr>
              <a:tr h="927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Vulnerability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Weak Password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Course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SOC-230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526850"/>
                  </a:ext>
                </a:extLst>
              </a:tr>
              <a:tr h="61810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For each password, decide whether following criteria are met: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Yes/No - describe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N/A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722602"/>
                  </a:ext>
                </a:extLst>
              </a:tr>
              <a:tr h="309051">
                <a:tc gridSpan="2"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Is the password at least 8 characters long?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Yes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3799706"/>
                  </a:ext>
                </a:extLst>
              </a:tr>
              <a:tr h="325745">
                <a:tc gridSpan="2"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Check memorability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Yes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65847"/>
                  </a:ext>
                </a:extLst>
              </a:tr>
              <a:tr h="309051">
                <a:tc gridSpan="2"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Check alphanumeric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005642"/>
                  </a:ext>
                </a:extLst>
              </a:tr>
              <a:tr h="309051">
                <a:tc gridSpan="2"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Check upper/lower case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Yes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020593"/>
                  </a:ext>
                </a:extLst>
              </a:tr>
              <a:tr h="618101">
                <a:tc gridSpan="2"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Check punctuation and/or other non-alphanumeric characters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Yes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104916"/>
                  </a:ext>
                </a:extLst>
              </a:tr>
              <a:tr h="618101">
                <a:tc gridSpan="2"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If you answered no to any of the above questions, then your password is weak.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000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541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5868"/>
            <a:ext cx="10131425" cy="426035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/>
              <a:t>Using the checklist above, complete a checklist for each (password, password hint) pair below. Also list any 	problems. </a:t>
            </a:r>
          </a:p>
          <a:p>
            <a:pPr marL="0" indent="0">
              <a:buNone/>
            </a:pPr>
            <a:r>
              <a:rPr lang="en-US" dirty="0"/>
              <a:t>	a.	(   </a:t>
            </a:r>
            <a:r>
              <a:rPr lang="en-US" dirty="0" err="1"/>
              <a:t>Ihtk:JaJ</a:t>
            </a:r>
            <a:r>
              <a:rPr lang="en-US" dirty="0"/>
              <a:t>       “I have two kids: Jack and Jill”   ) </a:t>
            </a:r>
          </a:p>
          <a:p>
            <a:pPr marL="0" indent="0">
              <a:buNone/>
            </a:pPr>
            <a:r>
              <a:rPr lang="en-US" dirty="0"/>
              <a:t>	b.	( 2BontBtitq!    “To be or not to be, that is the question” )  </a:t>
            </a:r>
          </a:p>
          <a:p>
            <a:pPr marL="457200" indent="-457200">
              <a:buAutoNum type="arabicPeriod" startAt="3"/>
            </a:pPr>
            <a:r>
              <a:rPr lang="en-US" dirty="0"/>
              <a:t>Password Checker: Use Password Checker to verify whether your passwords are strong enough. Password 	Checker is a Microsoft tool and is available at: https://www.microsoft.com/en-us/security/default.aspx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Evaluate the given passwords manually against the security checklist to see whether it meets the criteria 	described by the checklist.</a:t>
            </a:r>
          </a:p>
          <a:p>
            <a:pPr marL="0" indent="0">
              <a:buNone/>
            </a:pPr>
            <a:r>
              <a:rPr lang="en-US" dirty="0"/>
              <a:t>	a. Password1!</a:t>
            </a:r>
          </a:p>
          <a:p>
            <a:pPr marL="0" indent="0">
              <a:buNone/>
            </a:pPr>
            <a:r>
              <a:rPr lang="en-US" dirty="0"/>
              <a:t>	b. OmN;Gmj1mn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0420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79378" y="2241136"/>
            <a:ext cx="4995334" cy="3649134"/>
          </a:xfrm>
          <a:ln w="25400"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5. Password Managers: It is challenging to remember many passwords.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Password managers provide a means of 	managing multiple passwords</a:t>
            </a:r>
            <a:r>
              <a:rPr lang="en-US" dirty="0"/>
              <a:t>. </a:t>
            </a:r>
          </a:p>
          <a:p>
            <a:r>
              <a:rPr lang="en-US" dirty="0"/>
              <a:t>A popular Password Manager:</a:t>
            </a:r>
          </a:p>
          <a:p>
            <a:pPr lvl="1"/>
            <a:r>
              <a:rPr lang="en-US" dirty="0" err="1"/>
              <a:t>PasswordSafe</a:t>
            </a:r>
            <a:r>
              <a:rPr lang="en-US" dirty="0"/>
              <a:t> (by Bruce </a:t>
            </a:r>
            <a:r>
              <a:rPr lang="en-US" dirty="0" err="1"/>
              <a:t>Schneier</a:t>
            </a:r>
            <a:r>
              <a:rPr lang="en-US" dirty="0"/>
              <a:t>). It is freely available at https://pwsafe.org/. 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45029" y="170135"/>
            <a:ext cx="3765491" cy="27655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48644" y="3110802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6. Complete the following tasks:</a:t>
            </a:r>
          </a:p>
          <a:p>
            <a:r>
              <a:rPr lang="en-US" dirty="0"/>
              <a:t>    Create the following four user accounts, </a:t>
            </a:r>
            <a:r>
              <a:rPr lang="en-US" dirty="0" err="1"/>
              <a:t>hclinton</a:t>
            </a:r>
            <a:r>
              <a:rPr lang="en-US" dirty="0"/>
              <a:t>, </a:t>
            </a:r>
            <a:r>
              <a:rPr lang="en-US" dirty="0" err="1"/>
              <a:t>dtrump</a:t>
            </a:r>
            <a:r>
              <a:rPr lang="en-US" dirty="0"/>
              <a:t>,       	</a:t>
            </a:r>
            <a:r>
              <a:rPr lang="en-US" dirty="0" err="1"/>
              <a:t>bsanders</a:t>
            </a:r>
            <a:r>
              <a:rPr lang="en-US" dirty="0"/>
              <a:t> and </a:t>
            </a:r>
            <a:r>
              <a:rPr lang="en-US" dirty="0" err="1"/>
              <a:t>bcarson</a:t>
            </a:r>
            <a:endParaRPr lang="en-US" dirty="0"/>
          </a:p>
          <a:p>
            <a:endParaRPr lang="en-US" dirty="0"/>
          </a:p>
          <a:p>
            <a:r>
              <a:rPr lang="en-US" dirty="0"/>
              <a:t>Generate passwords for each of the account. The passwords should vary in length. Specifically the lengths should be 12, 14, 16 and 20 respectively, and consist of numbers, upper-case and lower-case letters, and special characters.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416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Cracking Passwords: Edward Snowden on secure passwords</a:t>
            </a:r>
          </a:p>
        </p:txBody>
      </p:sp>
      <p:pic>
        <p:nvPicPr>
          <p:cNvPr id="5" name="yzGzB-yYKcc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29258" y="3000916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45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 trans="40000" smoothness="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5559" y="4266613"/>
            <a:ext cx="3334748" cy="23551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2">
                    <a:lumMod val="75000"/>
                  </a:schemeClr>
                </a:solidFill>
                <a:latin typeface="AR JULIAN" panose="02000000000000000000" pitchFamily="2" charset="0"/>
              </a:rPr>
              <a:t>DISCUSSION QUESTIONs</a:t>
            </a:r>
            <a:br>
              <a:rPr lang="en-US" sz="5400" b="1" dirty="0">
                <a:solidFill>
                  <a:schemeClr val="bg2">
                    <a:lumMod val="75000"/>
                  </a:schemeClr>
                </a:solidFill>
                <a:latin typeface="AR JULIAN" panose="02000000000000000000" pitchFamily="2" charset="0"/>
              </a:rPr>
            </a:br>
            <a:endParaRPr lang="en-US" sz="5400" b="1" dirty="0">
              <a:solidFill>
                <a:schemeClr val="bg2">
                  <a:lumMod val="75000"/>
                </a:schemeClr>
              </a:solidFill>
              <a:latin typeface="AR JULI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1" y="2700997"/>
            <a:ext cx="10005645" cy="1642403"/>
          </a:xfrm>
        </p:spPr>
        <p:txBody>
          <a:bodyPr>
            <a:normAutofit fontScale="70000" lnSpcReduction="20000"/>
          </a:bodyPr>
          <a:lstStyle/>
          <a:p>
            <a:r>
              <a:rPr lang="en-US" sz="4600" dirty="0">
                <a:solidFill>
                  <a:schemeClr val="bg2">
                    <a:lumMod val="75000"/>
                  </a:schemeClr>
                </a:solidFill>
                <a:latin typeface="AR JULIAN" panose="02000000000000000000" pitchFamily="2" charset="0"/>
              </a:rPr>
              <a:t>1) </a:t>
            </a:r>
            <a:r>
              <a:rPr lang="en-US" sz="4600" b="1" dirty="0">
                <a:solidFill>
                  <a:schemeClr val="bg2">
                    <a:lumMod val="75000"/>
                  </a:schemeClr>
                </a:solidFill>
                <a:latin typeface="AR JULIAN" panose="02000000000000000000" pitchFamily="2" charset="0"/>
              </a:rPr>
              <a:t>If a longer password is more secure, why not just use the entire sentence instead of picking the first letter of each word?</a:t>
            </a: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AR JULIAN" panose="02000000000000000000" pitchFamily="2" charset="0"/>
              </a:rPr>
              <a:t>2) How can strong passwords contribute to national security efforts?</a:t>
            </a:r>
            <a:br>
              <a:rPr lang="en-US" sz="3200" b="1" dirty="0">
                <a:latin typeface="AR JULIAN" panose="02000000000000000000" pitchFamily="2" charset="0"/>
              </a:rPr>
            </a:br>
            <a:endParaRPr lang="en-US" sz="3200" b="1" dirty="0"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31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Baskerville Old Face" panose="02020602080505020303" pitchFamily="18" charset="0"/>
              </a:rPr>
              <a:t>MODULE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At the end of the module, students will be able to:</a:t>
            </a:r>
          </a:p>
          <a:p>
            <a:pPr lvl="0"/>
            <a:r>
              <a:rPr lang="en-US" sz="2400" dirty="0"/>
              <a:t>Identify the parameters of secure passwords</a:t>
            </a:r>
          </a:p>
          <a:p>
            <a:pPr lvl="0"/>
            <a:r>
              <a:rPr lang="en-US" sz="2400" dirty="0"/>
              <a:t>Create efficient passwords - with or without a password manager;</a:t>
            </a:r>
          </a:p>
          <a:p>
            <a:pPr lvl="0"/>
            <a:r>
              <a:rPr lang="en-US" sz="2400" dirty="0"/>
              <a:t>Apply sociological theory to password creation behavior.</a:t>
            </a:r>
          </a:p>
          <a:p>
            <a:pPr lvl="0"/>
            <a:r>
              <a:rPr lang="en-US" sz="2400" dirty="0"/>
              <a:t>Explain how national security would be enhanced with efficient password protocols.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9705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828" y="338797"/>
            <a:ext cx="2077329" cy="15544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116038"/>
            <a:ext cx="10131425" cy="8534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>
                <a:latin typeface="AR JULIAN" panose="02000000000000000000" pitchFamily="2" charset="0"/>
              </a:rPr>
              <a:t>WORK CITED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69478"/>
            <a:ext cx="10131425" cy="4413478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err="1"/>
              <a:t>Eitzen</a:t>
            </a:r>
            <a:r>
              <a:rPr lang="en-US" sz="2400" dirty="0"/>
              <a:t>, D. Stanley, Maxine </a:t>
            </a:r>
            <a:r>
              <a:rPr lang="en-US" sz="2400" dirty="0" err="1"/>
              <a:t>Bacca</a:t>
            </a:r>
            <a:r>
              <a:rPr lang="en-US" sz="2400" dirty="0"/>
              <a:t> Zinn and Kelly </a:t>
            </a:r>
            <a:r>
              <a:rPr lang="en-US" sz="2400" dirty="0" err="1"/>
              <a:t>Eitzen</a:t>
            </a:r>
            <a:r>
              <a:rPr lang="en-US" sz="2400" dirty="0"/>
              <a:t> Smith. </a:t>
            </a:r>
            <a:r>
              <a:rPr lang="en-US" sz="2400" i="1" dirty="0"/>
              <a:t>Social Problems</a:t>
            </a:r>
            <a:r>
              <a:rPr lang="en-US" sz="2400" dirty="0"/>
              <a:t>. Boston: Pearson, 2014.</a:t>
            </a:r>
          </a:p>
          <a:p>
            <a:r>
              <a:rPr lang="en-US" sz="2400" dirty="0"/>
              <a:t>Kendall, Diana. </a:t>
            </a:r>
            <a:r>
              <a:rPr lang="en-US" sz="2400" i="1" dirty="0"/>
              <a:t>Sociology in Our Times: The Essentials, 10th Edition</a:t>
            </a:r>
            <a:r>
              <a:rPr lang="en-US" sz="2400" dirty="0"/>
              <a:t>. Boston: Cengage Learning, 2016.</a:t>
            </a:r>
          </a:p>
          <a:p>
            <a:r>
              <a:rPr lang="en-US" sz="2400" dirty="0">
                <a:hlinkClick r:id="rId3"/>
              </a:rPr>
              <a:t>NISTIR 7991 (2014). United States Federal Employees’ Password Management Behaviors – a Department of Commerce Case Study</a:t>
            </a:r>
            <a:r>
              <a:rPr lang="en-US" sz="2400" dirty="0"/>
              <a:t>.</a:t>
            </a:r>
          </a:p>
          <a:p>
            <a:r>
              <a:rPr lang="en-US" sz="2400" dirty="0"/>
              <a:t>The Comprehensive National Security Initiative. Retrieved from: 	</a:t>
            </a:r>
            <a:r>
              <a:rPr lang="en-US" sz="2400" u="sng" dirty="0">
                <a:hlinkClick r:id="rId4"/>
              </a:rPr>
              <a:t>https://www.whitehouse.gov/issues/foreign-policy/cybersecurity/national-initiative</a:t>
            </a:r>
            <a:endParaRPr lang="en-US" sz="2400" dirty="0"/>
          </a:p>
          <a:p>
            <a:r>
              <a:rPr lang="en-US" sz="2400" dirty="0" err="1"/>
              <a:t>Zetter</a:t>
            </a:r>
            <a:r>
              <a:rPr lang="en-US" sz="2400" dirty="0"/>
              <a:t>, Kim. Weak Passwords Brings ‘Happiness’ to Twitter </a:t>
            </a:r>
            <a:r>
              <a:rPr lang="en-US" sz="2400" dirty="0" err="1"/>
              <a:t>Hacker.</a:t>
            </a:r>
            <a:r>
              <a:rPr lang="en-US" sz="2400" i="1" dirty="0" err="1"/>
              <a:t>Security</a:t>
            </a:r>
            <a:r>
              <a:rPr lang="en-US" sz="2400" i="1" dirty="0"/>
              <a:t>, 2009</a:t>
            </a:r>
            <a:r>
              <a:rPr lang="en-US" sz="2400" dirty="0"/>
              <a:t> </a:t>
            </a:r>
          </a:p>
          <a:p>
            <a:r>
              <a:rPr lang="en-US" sz="2400" u="sng" dirty="0">
                <a:hlinkClick r:id="rId3"/>
              </a:rPr>
              <a:t>http://blog.wired.com/27bstroke6/2009/01/professed-twitt.html</a:t>
            </a:r>
            <a:endParaRPr lang="en-US" sz="2400" dirty="0"/>
          </a:p>
          <a:p>
            <a:r>
              <a:rPr lang="en-US" sz="2400" b="1" u="sng" dirty="0"/>
              <a:t>Websites:</a:t>
            </a:r>
            <a:endParaRPr lang="en-US" sz="2400" dirty="0"/>
          </a:p>
          <a:p>
            <a:r>
              <a:rPr lang="en-US" sz="2400" u="sng" dirty="0">
                <a:hlinkClick r:id="rId5"/>
              </a:rPr>
              <a:t>http://nvlpubs.nist.gov/nistpubs/ir/2014/NIST.IR.7991.pdf</a:t>
            </a:r>
            <a:r>
              <a:rPr lang="en-US" sz="2400" dirty="0"/>
              <a:t> </a:t>
            </a:r>
          </a:p>
          <a:p>
            <a:r>
              <a:rPr lang="en-US" sz="2400" u="sng" dirty="0">
                <a:hlinkClick r:id="rId6"/>
              </a:rPr>
              <a:t>http://www.cdse.edu/documents/toolkits-issm/ODAA_Baseline_Security_Config.pdf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200" dirty="0">
              <a:latin typeface="AR JULI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59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9211" y="2632815"/>
            <a:ext cx="4029062" cy="1595881"/>
          </a:xfrm>
          <a:prstGeom prst="rect">
            <a:avLst/>
          </a:prstGeom>
        </p:spPr>
      </p:pic>
      <p:pic>
        <p:nvPicPr>
          <p:cNvPr id="5" name="Picture 4" descr="https://upload.wikimedia.org/wikipedia/commons/3/3e/Ns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968" y="2886451"/>
            <a:ext cx="1334208" cy="134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57650" y="4364042"/>
            <a:ext cx="4421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NSF Award No. 1623201</a:t>
            </a:r>
            <a:br>
              <a:rPr lang="en-US" dirty="0"/>
            </a:br>
            <a:r>
              <a:rPr lang="en-US" dirty="0"/>
              <a:t>“Targeted Infusion Project: Security Pedagogy Across the Curriculum: A Model to Integrate Cybersecurity into the Social Science</a:t>
            </a:r>
          </a:p>
        </p:txBody>
      </p:sp>
    </p:spTree>
    <p:extLst>
      <p:ext uri="{BB962C8B-B14F-4D97-AF65-F5344CB8AC3E}">
        <p14:creationId xmlns:p14="http://schemas.microsoft.com/office/powerpoint/2010/main" val="2364967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754" y="165652"/>
            <a:ext cx="10131425" cy="887896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Background/lecture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752" y="821635"/>
            <a:ext cx="8129939" cy="5870713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>
                <a:latin typeface="Bell MT" panose="02020503060305020303" pitchFamily="18" charset="0"/>
              </a:rPr>
              <a:t>Summary: </a:t>
            </a:r>
          </a:p>
          <a:p>
            <a:pPr marL="0" indent="0">
              <a:buNone/>
            </a:pPr>
            <a:r>
              <a:rPr lang="en-US" sz="2600" b="1" dirty="0">
                <a:latin typeface="Bell MT" panose="02020503060305020303" pitchFamily="18" charset="0"/>
              </a:rPr>
              <a:t>	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A major tenet of Sociology is that “researchers must safeguard the participants’ right to privacy and dignity while protecting them from harm” (1). </a:t>
            </a:r>
          </a:p>
          <a:p>
            <a:pPr marL="0" indent="0">
              <a:buNone/>
            </a:pPr>
            <a:endParaRPr lang="en-US" sz="2600" b="1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en-US" sz="2600" b="1" dirty="0">
                <a:latin typeface="Bell MT" panose="02020503060305020303" pitchFamily="18" charset="0"/>
              </a:rPr>
              <a:t>Sociologists also believe that confidential handling and protection of information is also a contemporary social problem for national security practitioners in the USA (2) </a:t>
            </a:r>
          </a:p>
          <a:p>
            <a:pPr marL="0" indent="0">
              <a:buNone/>
            </a:pPr>
            <a:endParaRPr lang="en-US" sz="2600" b="1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en-US" sz="2600" b="1" dirty="0">
                <a:latin typeface="Bell MT" panose="02020503060305020303" pitchFamily="18" charset="0"/>
              </a:rPr>
              <a:t>Sociologists and Cybersecurity specialists essentially approach confidentiality in a similar way. </a:t>
            </a:r>
          </a:p>
          <a:p>
            <a:pPr marL="0" indent="0">
              <a:buNone/>
            </a:pPr>
            <a:endParaRPr lang="en-US" sz="2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In Cybersecurity, confidentiality, integrity and availability are the three major pillars of the discipline; often referred to as the CIA triangle.</a:t>
            </a:r>
            <a:r>
              <a:rPr lang="en-US" sz="2600" b="1" dirty="0">
                <a:solidFill>
                  <a:srgbClr val="FFC000"/>
                </a:solidFill>
                <a:latin typeface="Bell MT" panose="02020503060305020303" pitchFamily="18" charset="0"/>
              </a:rPr>
              <a:t> </a:t>
            </a:r>
          </a:p>
          <a:p>
            <a:endParaRPr lang="en-US" sz="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rot="20165388">
            <a:off x="9548676" y="1177826"/>
            <a:ext cx="1877476" cy="16631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692" y="4257335"/>
            <a:ext cx="3106192" cy="1149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0677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of Occurrence</a:t>
            </a:r>
            <a:endParaRPr lang="en-US" dirty="0"/>
          </a:p>
        </p:txBody>
      </p:sp>
      <p:pic>
        <p:nvPicPr>
          <p:cNvPr id="5" name="Picture 4" descr="Image result for US soldier poses with a dead Afghan man in the hills of Afghanistan CENTCO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6295" y="2065867"/>
            <a:ext cx="5194448" cy="3649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6294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87178"/>
            <a:ext cx="10131425" cy="1456267"/>
          </a:xfrm>
        </p:spPr>
        <p:txBody>
          <a:bodyPr>
            <a:normAutofit/>
          </a:bodyPr>
          <a:lstStyle/>
          <a:p>
            <a:r>
              <a:rPr lang="en-US" sz="3200" b="1" dirty="0"/>
              <a:t>Sociological Theoretical Explanation – Rational Choice Theory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843446"/>
            <a:ext cx="11016047" cy="4594424"/>
          </a:xfrm>
        </p:spPr>
        <p:txBody>
          <a:bodyPr>
            <a:normAutofit/>
          </a:bodyPr>
          <a:lstStyle/>
          <a:p>
            <a:r>
              <a:rPr lang="en-US" dirty="0"/>
              <a:t>Sociologist Gary Becker’s Rational Choice Theory can be used to explain everyday decisions about password creation. </a:t>
            </a:r>
          </a:p>
          <a:p>
            <a:r>
              <a:rPr lang="en-US" dirty="0"/>
              <a:t>People are naturally rational beings. Rational thinking influenced certain decisions or behaviors. </a:t>
            </a:r>
          </a:p>
          <a:p>
            <a:r>
              <a:rPr lang="en-US" dirty="0"/>
              <a:t>People make decisions based on a calculated cost-benefit analysis (“What do I gain and/or lose from a specific action?”)” (1). </a:t>
            </a:r>
          </a:p>
          <a:p>
            <a:r>
              <a:rPr lang="en-US" dirty="0"/>
              <a:t>An individual would be more inclined to commit or implement actions for self-interest. </a:t>
            </a:r>
          </a:p>
          <a:p>
            <a:r>
              <a:rPr lang="en-US" dirty="0"/>
              <a:t>Are people driven to choose an effective passwords to protect themselves and their environment? </a:t>
            </a:r>
          </a:p>
          <a:p>
            <a:r>
              <a:rPr lang="en-US" dirty="0"/>
              <a:t>National security practitioners should be aware of the damaging costs unsecure passwords can have, and this should impact how they create passwords. </a:t>
            </a:r>
          </a:p>
          <a:p>
            <a:r>
              <a:rPr lang="en-US" dirty="0"/>
              <a:t>Lay people as well as security personnel should be aware of the costs if passwords are unsecure. </a:t>
            </a:r>
          </a:p>
        </p:txBody>
      </p:sp>
    </p:spTree>
    <p:extLst>
      <p:ext uri="{BB962C8B-B14F-4D97-AF65-F5344CB8AC3E}">
        <p14:creationId xmlns:p14="http://schemas.microsoft.com/office/powerpoint/2010/main" val="418334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5774"/>
            <a:ext cx="10131425" cy="6712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Description: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A </a:t>
            </a:r>
            <a:r>
              <a:rPr lang="en-US" sz="2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password</a:t>
            </a:r>
            <a:r>
              <a:rPr lang="en-US" sz="2200" b="1" dirty="0"/>
              <a:t> </a:t>
            </a:r>
            <a:r>
              <a:rPr lang="en-US" sz="2200" dirty="0"/>
              <a:t>is an authentication mechanism used to verify that a user is the legitimate owner of a user ID.</a:t>
            </a:r>
          </a:p>
          <a:p>
            <a:pPr marL="0" indent="0">
              <a:buNone/>
            </a:pPr>
            <a:r>
              <a:rPr lang="en-US" sz="2000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Cybersecurity as a national security social problem: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During the Obama administration, there was a White House Comprehensive national Cybersecurity Initiative (</a:t>
            </a:r>
            <a:r>
              <a:rPr lang="en-US" sz="2000" dirty="0">
                <a:hlinkClick r:id="rId4"/>
              </a:rPr>
              <a:t>https://www.whitehouse.gov/issues/foreign-policy/cybersecurity/national-</a:t>
            </a:r>
            <a:r>
              <a:rPr lang="en-US" sz="2000" dirty="0"/>
              <a:t>initiative)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The initiative identified cybersecurity as one of the most serious national security challenge we face as a nation.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Sociologists also point out that cybersecurity vulnerabilities have been identified as a national security social problem primarily because (1)</a:t>
            </a:r>
            <a:r>
              <a:rPr lang="en-US" sz="2000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cyber border is probably the most porous border in the United States. 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8450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23" y="261257"/>
            <a:ext cx="10131425" cy="94279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PASSWORD PRINCIPLES – </a:t>
            </a:r>
            <a:br>
              <a:rPr lang="en-US" b="1" dirty="0"/>
            </a:br>
            <a:r>
              <a:rPr lang="en-US" b="1" dirty="0"/>
              <a:t>How can a password be compromised?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5287" y="1616764"/>
            <a:ext cx="5455849" cy="4651513"/>
          </a:xfrm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Easily guessed password </a:t>
            </a:r>
            <a:r>
              <a:rPr lang="en-US" sz="2600" dirty="0"/>
              <a:t>are 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 target </a:t>
            </a:r>
            <a:r>
              <a:rPr lang="en-US" sz="2600" dirty="0"/>
              <a:t>for brute force and dictionary attacks. Examples - your user ID, any name, or a word from the dictionary;.</a:t>
            </a:r>
          </a:p>
          <a:p>
            <a:r>
              <a:rPr lang="en-US" sz="2600" dirty="0"/>
              <a:t> If you use a 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password but write it down </a:t>
            </a:r>
            <a:r>
              <a:rPr lang="en-US" sz="2600" dirty="0"/>
              <a:t>and stick it to your monitor, place it under your mouse pad, and so on; it 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be stolen.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6452" y="1378227"/>
            <a:ext cx="5840018" cy="4890051"/>
          </a:xfrm>
        </p:spPr>
        <p:txBody>
          <a:bodyPr>
            <a:normAutofit/>
          </a:bodyPr>
          <a:lstStyle/>
          <a:p>
            <a:r>
              <a:rPr lang="en-US" b="1" dirty="0"/>
              <a:t>Example of Occurrence: </a:t>
            </a:r>
          </a:p>
          <a:p>
            <a:r>
              <a:rPr lang="en-US" dirty="0"/>
              <a:t>January 4th, 2009, a hacker known only as GMZ, launched a dictionary attack against the account of a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Twitter</a:t>
            </a:r>
            <a:r>
              <a:rPr lang="en-US" dirty="0"/>
              <a:t> user named Crystal. </a:t>
            </a:r>
          </a:p>
          <a:p>
            <a:r>
              <a:rPr lang="en-US" dirty="0"/>
              <a:t>The program ran for several hours overnight </a:t>
            </a:r>
          </a:p>
          <a:p>
            <a:r>
              <a:rPr lang="en-US" dirty="0"/>
              <a:t>GMZ soon realized that Crystal was actually a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Twitter staffer with administrative privileges</a:t>
            </a:r>
            <a:r>
              <a:rPr lang="en-US" dirty="0"/>
              <a:t>. </a:t>
            </a:r>
          </a:p>
          <a:p>
            <a:r>
              <a:rPr lang="en-US" dirty="0"/>
              <a:t>S(He)  reset the administrator’s password and shared it with fellow hackers. Some of the accounts compromised included: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Elect Barack Obama, Britney Spears, CBS News and Fox News.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/>
              <a:t>Weak Password Brings 'Happiness' to Twitter Hacker </a:t>
            </a:r>
            <a:r>
              <a:rPr lang="en-US" dirty="0">
                <a:hlinkClick r:id="rId3"/>
              </a:rPr>
              <a:t>http://blog.wired.com/27bstroke6/2009/01/professed-twitt.html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3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5276" y="418308"/>
            <a:ext cx="4709054" cy="576262"/>
          </a:xfrm>
        </p:spPr>
        <p:txBody>
          <a:bodyPr/>
          <a:lstStyle/>
          <a:p>
            <a:r>
              <a:rPr lang="en-US" dirty="0"/>
              <a:t>Password Rules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5276" y="1235024"/>
            <a:ext cx="4031972" cy="5157216"/>
          </a:xfrm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Password rules have evolved since their inception, the most commonly used passwords fall into two broad categories: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 rules </a:t>
            </a:r>
            <a:r>
              <a:rPr lang="en-US" dirty="0"/>
              <a:t>are important during the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password creation process</a:t>
            </a:r>
            <a:r>
              <a:rPr lang="en-US" dirty="0"/>
              <a:t>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rules </a:t>
            </a:r>
            <a:r>
              <a:rPr lang="en-US" dirty="0"/>
              <a:t>become important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passwords are created.</a:t>
            </a:r>
            <a:r>
              <a:rPr lang="en-US" dirty="0"/>
              <a:t> </a:t>
            </a:r>
          </a:p>
          <a:p>
            <a:r>
              <a:rPr lang="en-US" dirty="0"/>
              <a:t>The password rules we adopt for this module are derived from their use in practice as discussed by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Zhang-Kennedy et al.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87177" y="237367"/>
            <a:ext cx="4722813" cy="361882"/>
          </a:xfrm>
        </p:spPr>
        <p:txBody>
          <a:bodyPr/>
          <a:lstStyle/>
          <a:p>
            <a:r>
              <a:rPr lang="en-US" dirty="0"/>
              <a:t>Strength Rules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590623" y="613282"/>
            <a:ext cx="6601377" cy="625875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400" dirty="0"/>
              <a:t>●</a:t>
            </a:r>
            <a:r>
              <a:rPr lang="en-US" sz="3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S1: Length: </a:t>
            </a:r>
          </a:p>
          <a:p>
            <a:pPr marL="0" indent="0">
              <a:buNone/>
            </a:pPr>
            <a:r>
              <a:rPr lang="en-US" sz="3400" dirty="0"/>
              <a:t>	Password policies typically require a 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 of at least 6 to 8 characters</a:t>
            </a:r>
            <a:r>
              <a:rPr lang="en-US" sz="3400" dirty="0"/>
              <a:t>. There is considerable variability, where some organizations may require a shorter length (e.g., a 4-digit PIN) while others enforce longer passwords (e.g., at least 8, 12 or 15 characters or an exact length). A password length policy prevents users from choosing passwords that are too short.</a:t>
            </a:r>
          </a:p>
          <a:p>
            <a:pPr marL="0" indent="0">
              <a:buNone/>
            </a:pPr>
            <a:r>
              <a:rPr lang="en-US" sz="3400" dirty="0"/>
              <a:t>●</a:t>
            </a:r>
            <a:r>
              <a:rPr lang="en-US" sz="3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S2: Composition:</a:t>
            </a:r>
          </a:p>
          <a:p>
            <a:pPr marL="0" indent="0">
              <a:buNone/>
            </a:pPr>
            <a:r>
              <a:rPr lang="en-US" sz="3400" dirty="0"/>
              <a:t>	 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enforces rules about what types of characters can be used</a:t>
            </a:r>
            <a:r>
              <a:rPr lang="en-US" sz="3400" dirty="0"/>
              <a:t>. A password composition policy typically require passwords that contain characters from one or more of the following sets:</a:t>
            </a:r>
          </a:p>
          <a:p>
            <a:r>
              <a:rPr lang="en-US" sz="3400" dirty="0"/>
              <a:t>○	Uppercase characters</a:t>
            </a:r>
          </a:p>
          <a:p>
            <a:r>
              <a:rPr lang="en-US" sz="3400" dirty="0"/>
              <a:t>○	Lowercase characters</a:t>
            </a:r>
          </a:p>
          <a:p>
            <a:r>
              <a:rPr lang="en-US" sz="3400" dirty="0"/>
              <a:t>○	Base 10 digits</a:t>
            </a:r>
          </a:p>
          <a:p>
            <a:r>
              <a:rPr lang="en-US" sz="3400" dirty="0"/>
              <a:t>○	Non-alphanumeric ASCII characters</a:t>
            </a:r>
          </a:p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password composition policy prevents users from choosing passwords that are too simple.</a:t>
            </a:r>
          </a:p>
          <a:p>
            <a:pPr marL="0" indent="0">
              <a:buNone/>
            </a:pPr>
            <a:r>
              <a:rPr lang="en-US" sz="3400" dirty="0"/>
              <a:t>●</a:t>
            </a:r>
            <a:r>
              <a:rPr lang="en-US" sz="3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S3: Blacklist: </a:t>
            </a:r>
          </a:p>
          <a:p>
            <a:pPr marL="0" indent="0">
              <a:buNone/>
            </a:pPr>
            <a:r>
              <a:rPr lang="en-US" sz="3400" dirty="0"/>
              <a:t>	 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organizations prohibit the use of dictionary words </a:t>
            </a:r>
            <a:r>
              <a:rPr lang="en-US" sz="3400" dirty="0"/>
              <a:t>due to the susceptibility of human-chosen passwords to dictionary password guessing attacks. Others enforce this rule by banning the use of the most common passwords. For example, users could be banned from choosing passwords from a blacklist of the top 1000 frequently used passwords. Typically, lists of the most commonly used passwords are obtained from leaked datasets (e.g., </a:t>
            </a:r>
            <a:r>
              <a:rPr lang="en-US" sz="3400" dirty="0" err="1"/>
              <a:t>RockYou</a:t>
            </a:r>
            <a:r>
              <a:rPr lang="en-US" sz="3400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5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967409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bg2">
                    <a:lumMod val="75000"/>
                  </a:schemeClr>
                </a:solidFill>
              </a:rPr>
              <a:t>Management Rules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500042"/>
            <a:ext cx="10131425" cy="4391255"/>
          </a:xfrm>
        </p:spPr>
        <p:txBody>
          <a:bodyPr>
            <a:normAutofit/>
          </a:bodyPr>
          <a:lstStyle/>
          <a:p>
            <a:r>
              <a:rPr lang="en-US" sz="2000" dirty="0"/>
              <a:t>M1: Change-it-often: requires users to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change their passwords </a:t>
            </a:r>
            <a:r>
              <a:rPr lang="en-US" sz="2000" dirty="0"/>
              <a:t>at a set interval (e.g. 90 days)</a:t>
            </a:r>
          </a:p>
          <a:p>
            <a:r>
              <a:rPr lang="en-US" sz="2000" dirty="0"/>
              <a:t>M2: Do-not-reuse: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use the same password </a:t>
            </a:r>
            <a:r>
              <a:rPr lang="en-US" sz="2000" dirty="0"/>
              <a:t>across multiple accounts; reusing passwords from weak sites could compromise security</a:t>
            </a:r>
          </a:p>
          <a:p>
            <a:r>
              <a:rPr lang="en-US" sz="2000" dirty="0"/>
              <a:t>M3: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Do-not-write it down</a:t>
            </a:r>
            <a:r>
              <a:rPr lang="en-US" sz="2000" dirty="0"/>
              <a:t>: intended to prevent local attacks from friends, co-workers, family, or other onsite observers</a:t>
            </a:r>
          </a:p>
          <a:p>
            <a:r>
              <a:rPr lang="en-US" sz="2000" dirty="0"/>
              <a:t>M4: Do-not-share-it-with-anyone: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Users are advised to not share their passwords with anyone</a:t>
            </a:r>
            <a:r>
              <a:rPr lang="en-US" sz="2000" dirty="0"/>
              <a:t>. The security reasons seem obvious, but user practice indicates that passwords are frequently shared with close family members and colleagues. Some security experts [10], [38] argue that password sharing may be appropriate under certain circumstances, such as during account recovery or in an emergency situation.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4073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486</TotalTime>
  <Words>1601</Words>
  <Application>Microsoft Office PowerPoint</Application>
  <PresentationFormat>Widescreen</PresentationFormat>
  <Paragraphs>179</Paragraphs>
  <Slides>21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 JULIAN</vt:lpstr>
      <vt:lpstr>Arial</vt:lpstr>
      <vt:lpstr>Baskerville Old Face</vt:lpstr>
      <vt:lpstr>Bell MT</vt:lpstr>
      <vt:lpstr>Calibri</vt:lpstr>
      <vt:lpstr>Calibri Light</vt:lpstr>
      <vt:lpstr>Wingdings</vt:lpstr>
      <vt:lpstr>Celestial</vt:lpstr>
      <vt:lpstr>Module 1a- SOC-230 Social problems Norfolk state university     Creating Strong Passwords: A Simple National Security Tool  </vt:lpstr>
      <vt:lpstr>MODULE OBJECTIVES</vt:lpstr>
      <vt:lpstr>Background/lecture information</vt:lpstr>
      <vt:lpstr>Example of Occurrence</vt:lpstr>
      <vt:lpstr>Sociological Theoretical Explanation – Rational Choice Theory</vt:lpstr>
      <vt:lpstr>PowerPoint Presentation</vt:lpstr>
      <vt:lpstr>PASSWORD PRINCIPLES –  How can a password be compromised? </vt:lpstr>
      <vt:lpstr>PowerPoint Presentation</vt:lpstr>
      <vt:lpstr>Management Rules </vt:lpstr>
      <vt:lpstr>Updated Password Rules</vt:lpstr>
      <vt:lpstr>There are no foolproof methods to construct and keep passwords 100% private/safe.  There are a variety of methods to construct the most efficient passwords.</vt:lpstr>
      <vt:lpstr>An Example Password Algorithm/Scheme</vt:lpstr>
      <vt:lpstr>PowerPoint Presentation</vt:lpstr>
      <vt:lpstr>PowerPoint Presentation</vt:lpstr>
      <vt:lpstr>LAB Complete the following lab exercise as directed by your instructor:  1.Create three passwords different from those given. For each password,    provide the corresponding sentence that you would use to remember it. </vt:lpstr>
      <vt:lpstr>Continued…</vt:lpstr>
      <vt:lpstr>Continued…</vt:lpstr>
      <vt:lpstr>Cracking Passwords: Edward Snowden on secure passwords</vt:lpstr>
      <vt:lpstr>DISCUSSION QUESTIONs </vt:lpstr>
      <vt:lpstr>WORK CITED  </vt:lpstr>
      <vt:lpstr>acknowledgement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1a    Creating Long, Strong Passwords:  A Simple National Security Tool</dc:title>
  <dc:creator>Jhane Thornton</dc:creator>
  <cp:lastModifiedBy>Turner, Carlene M.</cp:lastModifiedBy>
  <cp:revision>47</cp:revision>
  <dcterms:created xsi:type="dcterms:W3CDTF">2017-02-17T05:03:53Z</dcterms:created>
  <dcterms:modified xsi:type="dcterms:W3CDTF">2017-06-14T20:33:35Z</dcterms:modified>
</cp:coreProperties>
</file>